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79" r:id="rId6"/>
    <p:sldId id="267" r:id="rId7"/>
    <p:sldId id="269" r:id="rId8"/>
    <p:sldId id="270" r:id="rId9"/>
    <p:sldId id="274" r:id="rId10"/>
    <p:sldId id="276" r:id="rId11"/>
    <p:sldId id="284" r:id="rId12"/>
    <p:sldId id="26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63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03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342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71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20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86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76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67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1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04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92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>
            <a:extLst>
              <a:ext uri="{FF2B5EF4-FFF2-40B4-BE49-F238E27FC236}">
                <a16:creationId xmlns:a16="http://schemas.microsoft.com/office/drawing/2014/main" id="{101F6CD4-BF78-409E-9AC6-B3DE30CF268B}"/>
              </a:ext>
            </a:extLst>
          </p:cNvPr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>
              <a:extLst>
                <a:ext uri="{FF2B5EF4-FFF2-40B4-BE49-F238E27FC236}">
                  <a16:creationId xmlns:a16="http://schemas.microsoft.com/office/drawing/2014/main" id="{8D265FEE-A13B-4E6F-9979-EDD5E70DEFE6}"/>
                </a:ext>
              </a:extLst>
            </p:cNvPr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>
              <a:extLst>
                <a:ext uri="{FF2B5EF4-FFF2-40B4-BE49-F238E27FC236}">
                  <a16:creationId xmlns:a16="http://schemas.microsoft.com/office/drawing/2014/main" id="{6DF51147-420F-40F8-BDCF-2C60FE23DECA}"/>
                </a:ext>
              </a:extLst>
            </p:cNvPr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EEAC738F-092A-4118-AA49-10C138F7E390}"/>
                  </a:ext>
                </a:extLst>
              </p:cNvPr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>
                <a:extLst>
                  <a:ext uri="{FF2B5EF4-FFF2-40B4-BE49-F238E27FC236}">
                    <a16:creationId xmlns:a16="http://schemas.microsoft.com/office/drawing/2014/main" id="{2551B5FE-1DE8-4E33-A7A9-E3DC54E77AA7}"/>
                  </a:ext>
                </a:extLst>
              </p:cNvPr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>
                <a:extLst>
                  <a:ext uri="{FF2B5EF4-FFF2-40B4-BE49-F238E27FC236}">
                    <a16:creationId xmlns:a16="http://schemas.microsoft.com/office/drawing/2014/main" id="{5B689C92-5B05-4B19-A534-0E09B42A6822}"/>
                  </a:ext>
                </a:extLst>
              </p:cNvPr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>
                <a:extLst>
                  <a:ext uri="{FF2B5EF4-FFF2-40B4-BE49-F238E27FC236}">
                    <a16:creationId xmlns:a16="http://schemas.microsoft.com/office/drawing/2014/main" id="{7963EA64-77B1-4237-96C8-FAC7EE21A74D}"/>
                  </a:ext>
                </a:extLst>
              </p:cNvPr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>
              <a:extLst>
                <a:ext uri="{FF2B5EF4-FFF2-40B4-BE49-F238E27FC236}">
                  <a16:creationId xmlns:a16="http://schemas.microsoft.com/office/drawing/2014/main" id="{6FDD5ABF-FADF-4404-9E69-E1EE2850ABAF}"/>
                </a:ext>
              </a:extLst>
            </p:cNvPr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>
                <a:extLst>
                  <a:ext uri="{FF2B5EF4-FFF2-40B4-BE49-F238E27FC236}">
                    <a16:creationId xmlns:a16="http://schemas.microsoft.com/office/drawing/2014/main" id="{A90F3503-5487-4069-9371-121F76A008CB}"/>
                  </a:ext>
                </a:extLst>
              </p:cNvPr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>
                <a:extLst>
                  <a:ext uri="{FF2B5EF4-FFF2-40B4-BE49-F238E27FC236}">
                    <a16:creationId xmlns:a16="http://schemas.microsoft.com/office/drawing/2014/main" id="{FE08EC55-C4E9-4486-AEE5-CA8CCBED13C4}"/>
                  </a:ext>
                </a:extLst>
              </p:cNvPr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>
                <a:extLst>
                  <a:ext uri="{FF2B5EF4-FFF2-40B4-BE49-F238E27FC236}">
                    <a16:creationId xmlns:a16="http://schemas.microsoft.com/office/drawing/2014/main" id="{72AAC6D8-676A-4264-A46C-79F601B41B09}"/>
                  </a:ext>
                </a:extLst>
              </p:cNvPr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>
                <a:extLst>
                  <a:ext uri="{FF2B5EF4-FFF2-40B4-BE49-F238E27FC236}">
                    <a16:creationId xmlns:a16="http://schemas.microsoft.com/office/drawing/2014/main" id="{A7A9BCE8-1CD8-413D-8790-F642100475C6}"/>
                  </a:ext>
                </a:extLst>
              </p:cNvPr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>
              <a:extLst>
                <a:ext uri="{FF2B5EF4-FFF2-40B4-BE49-F238E27FC236}">
                  <a16:creationId xmlns:a16="http://schemas.microsoft.com/office/drawing/2014/main" id="{1A205A84-D101-4F38-B381-7FF576722F28}"/>
                </a:ext>
              </a:extLst>
            </p:cNvPr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>
                <a:extLst>
                  <a:ext uri="{FF2B5EF4-FFF2-40B4-BE49-F238E27FC236}">
                    <a16:creationId xmlns:a16="http://schemas.microsoft.com/office/drawing/2014/main" id="{9C9E6984-9AAE-46F3-98A7-5D69D700A81F}"/>
                  </a:ext>
                </a:extLst>
              </p:cNvPr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>
                <a:extLst>
                  <a:ext uri="{FF2B5EF4-FFF2-40B4-BE49-F238E27FC236}">
                    <a16:creationId xmlns:a16="http://schemas.microsoft.com/office/drawing/2014/main" id="{AB79C83E-D6BE-4E96-B772-A48B3837D614}"/>
                  </a:ext>
                </a:extLst>
              </p:cNvPr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>
                <a:extLst>
                  <a:ext uri="{FF2B5EF4-FFF2-40B4-BE49-F238E27FC236}">
                    <a16:creationId xmlns:a16="http://schemas.microsoft.com/office/drawing/2014/main" id="{AB336956-9438-4F42-8158-F781E0A1629D}"/>
                  </a:ext>
                </a:extLst>
              </p:cNvPr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44FC3C6B-939B-4D25-9CD4-17DB476D20E2}"/>
              </a:ext>
            </a:extLst>
          </p:cNvPr>
          <p:cNvGrpSpPr/>
          <p:nvPr/>
        </p:nvGrpSpPr>
        <p:grpSpPr>
          <a:xfrm>
            <a:off x="1827014" y="1832722"/>
            <a:ext cx="8750334" cy="1684289"/>
            <a:chOff x="2491101" y="743752"/>
            <a:chExt cx="10500403" cy="2021147"/>
          </a:xfrm>
        </p:grpSpPr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5DC26F7B-D700-44F4-8C15-02EF47C3A12A}"/>
                </a:ext>
              </a:extLst>
            </p:cNvPr>
            <p:cNvSpPr/>
            <p:nvPr/>
          </p:nvSpPr>
          <p:spPr>
            <a:xfrm>
              <a:off x="2790629" y="825907"/>
              <a:ext cx="9901346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12FF93D7-46D2-4199-95FE-1CBDE8F42BC9}"/>
                </a:ext>
              </a:extLst>
            </p:cNvPr>
            <p:cNvSpPr/>
            <p:nvPr/>
          </p:nvSpPr>
          <p:spPr>
            <a:xfrm>
              <a:off x="2491101" y="743752"/>
              <a:ext cx="10500403" cy="1828347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spc="42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3: HÌNH HỌC TRỰC QUAN </a:t>
              </a:r>
            </a:p>
            <a:p>
              <a:pPr algn="ctr">
                <a:lnSpc>
                  <a:spcPct val="150000"/>
                </a:lnSpc>
              </a:pPr>
              <a:r>
                <a:rPr lang="en-US" sz="3333" b="1" spc="42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 HÌNH PHẲNG TRONG THỰC TIỄN</a:t>
              </a:r>
              <a:endParaRPr lang="en-US" sz="3333" b="1" spc="42" dirty="0">
                <a:ln w="11430"/>
                <a:solidFill>
                  <a:srgbClr val="0097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ounded Rectangle 45">
            <a:extLst>
              <a:ext uri="{FF2B5EF4-FFF2-40B4-BE49-F238E27FC236}">
                <a16:creationId xmlns:a16="http://schemas.microsoft.com/office/drawing/2014/main" id="{ADE582A4-178B-42FE-AF2C-9383BB08A231}"/>
              </a:ext>
            </a:extLst>
          </p:cNvPr>
          <p:cNvSpPr/>
          <p:nvPr/>
        </p:nvSpPr>
        <p:spPr>
          <a:xfrm>
            <a:off x="1490430" y="3589855"/>
            <a:ext cx="9357359" cy="2387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FE802717-3DF9-4547-8351-978B7F1F9627}"/>
              </a:ext>
            </a:extLst>
          </p:cNvPr>
          <p:cNvSpPr txBox="1"/>
          <p:nvPr/>
        </p:nvSpPr>
        <p:spPr>
          <a:xfrm>
            <a:off x="1430001" y="3583809"/>
            <a:ext cx="9357360" cy="230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33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NHẬT - HÌNH THOI</a:t>
            </a:r>
          </a:p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 HÀNH - </a:t>
            </a:r>
            <a:r>
              <a:rPr lang="en-US" sz="33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 CÂN</a:t>
            </a:r>
          </a:p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33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:a16="http://schemas.microsoft.com/office/drawing/2014/main" id="{6904C52E-2912-495D-926F-8D23D605CADB}"/>
              </a:ext>
            </a:extLst>
          </p:cNvPr>
          <p:cNvGrpSpPr/>
          <p:nvPr/>
        </p:nvGrpSpPr>
        <p:grpSpPr>
          <a:xfrm>
            <a:off x="481780" y="1481063"/>
            <a:ext cx="2903068" cy="699427"/>
            <a:chOff x="465350" y="1502343"/>
            <a:chExt cx="2903068" cy="699427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A4091F3-B2DD-4153-B9D6-14CC218D2DB4}"/>
                </a:ext>
              </a:extLst>
            </p:cNvPr>
            <p:cNvSpPr txBox="1"/>
            <p:nvPr/>
          </p:nvSpPr>
          <p:spPr>
            <a:xfrm>
              <a:off x="1751349" y="1740105"/>
              <a:ext cx="161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vi-V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8E8CFEE-A6BC-4282-ADE5-C51805E1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50" y="1502343"/>
              <a:ext cx="1305895" cy="646419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C32D7D-5E62-4010-B1D5-EE9865A2C3D9}"/>
              </a:ext>
            </a:extLst>
          </p:cNvPr>
          <p:cNvSpPr txBox="1"/>
          <p:nvPr/>
        </p:nvSpPr>
        <p:spPr>
          <a:xfrm>
            <a:off x="369432" y="2220750"/>
            <a:ext cx="45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hình thoi ABCD có AB = 3cm, 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chéo AC = 5cm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19B49B9-8A06-4EDC-ADC9-2CF5B42074B0}"/>
              </a:ext>
            </a:extLst>
          </p:cNvPr>
          <p:cNvGrpSpPr/>
          <p:nvPr/>
        </p:nvGrpSpPr>
        <p:grpSpPr>
          <a:xfrm>
            <a:off x="330761" y="3226254"/>
            <a:ext cx="5310211" cy="480131"/>
            <a:chOff x="785788" y="2684992"/>
            <a:chExt cx="5310211" cy="480131"/>
          </a:xfrm>
        </p:grpSpPr>
        <p:sp>
          <p:nvSpPr>
            <p:cNvPr id="12" name="Oval 25">
              <a:extLst>
                <a:ext uri="{FF2B5EF4-FFF2-40B4-BE49-F238E27FC236}">
                  <a16:creationId xmlns:a16="http://schemas.microsoft.com/office/drawing/2014/main" id="{C7413688-ACDE-4880-83EC-06A2A2924F5D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EA253C9-536D-4BD5-A9E9-A1B29377B78F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4890487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itchFamily="18" charset="0"/>
                </a:rPr>
                <a:t>Vẽ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AC = 5cm.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72A66D19-EF74-46E2-AD3C-0742DCBBF8D8}"/>
              </a:ext>
            </a:extLst>
          </p:cNvPr>
          <p:cNvGrpSpPr/>
          <p:nvPr/>
        </p:nvGrpSpPr>
        <p:grpSpPr>
          <a:xfrm>
            <a:off x="321205" y="3893375"/>
            <a:ext cx="5885307" cy="849463"/>
            <a:chOff x="785788" y="2684992"/>
            <a:chExt cx="5885307" cy="849463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C3E8644-DC1E-4667-9A36-E23BA0E0BFA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874F41E-EBC9-45EE-8D2D-5E2EA99CAA1A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849463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Lấy A và C làm tâm, vẽ hai đường tròn bán kính 3 cm, cắt nhau tại B và D.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3C39658E-D7E1-497C-8482-4F6B1F37BD67}"/>
              </a:ext>
            </a:extLst>
          </p:cNvPr>
          <p:cNvGrpSpPr/>
          <p:nvPr/>
        </p:nvGrpSpPr>
        <p:grpSpPr>
          <a:xfrm>
            <a:off x="321205" y="4835393"/>
            <a:ext cx="5885307" cy="480131"/>
            <a:chOff x="785788" y="2684992"/>
            <a:chExt cx="5885307" cy="480131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9062851-3C7B-4742-A464-B3F815DFF4F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E354F82D-0851-4F8D-92AE-B1162FB51C41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Nối B với A, B với C; D với A, D với C.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0012C805-A2E5-4731-9E7F-F28222744603}"/>
              </a:ext>
            </a:extLst>
          </p:cNvPr>
          <p:cNvGrpSpPr/>
          <p:nvPr/>
        </p:nvGrpSpPr>
        <p:grpSpPr>
          <a:xfrm>
            <a:off x="265345" y="571877"/>
            <a:ext cx="3288297" cy="728869"/>
            <a:chOff x="19685" y="504925"/>
            <a:chExt cx="3288297" cy="728869"/>
          </a:xfrm>
        </p:grpSpPr>
        <p:sp>
          <p:nvSpPr>
            <p:cNvPr id="41" name="Round Same Side Corner Rectangle 3">
              <a:extLst>
                <a:ext uri="{FF2B5EF4-FFF2-40B4-BE49-F238E27FC236}">
                  <a16:creationId xmlns:a16="http://schemas.microsoft.com/office/drawing/2014/main" id="{C6F40D80-1377-4D6F-9105-24C093DEF50A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59A90140-3C85-4A36-A123-4CD0023B714E}"/>
                </a:ext>
              </a:extLst>
            </p:cNvPr>
            <p:cNvSpPr txBox="1"/>
            <p:nvPr/>
          </p:nvSpPr>
          <p:spPr>
            <a:xfrm>
              <a:off x="127460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Hình Thoi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Hình ảnh 42">
            <a:extLst>
              <a:ext uri="{FF2B5EF4-FFF2-40B4-BE49-F238E27FC236}">
                <a16:creationId xmlns:a16="http://schemas.microsoft.com/office/drawing/2014/main" id="{ECA29C90-14C9-4742-8B27-E7EC9F01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4" y="3038868"/>
            <a:ext cx="6372691" cy="899430"/>
          </a:xfrm>
          <a:prstGeom prst="rect">
            <a:avLst/>
          </a:prstGeom>
        </p:spPr>
      </p:pic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CDA7DE8C-9F56-42E4-A450-426AAFBA0CC9}"/>
              </a:ext>
            </a:extLst>
          </p:cNvPr>
          <p:cNvCxnSpPr/>
          <p:nvPr/>
        </p:nvCxnSpPr>
        <p:spPr>
          <a:xfrm>
            <a:off x="7382000" y="3008756"/>
            <a:ext cx="2871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E60E432D-0C84-4005-B3EF-8FF54977E59F}"/>
              </a:ext>
            </a:extLst>
          </p:cNvPr>
          <p:cNvSpPr txBox="1"/>
          <p:nvPr/>
        </p:nvSpPr>
        <p:spPr>
          <a:xfrm>
            <a:off x="7147082" y="2991134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C575D08D-98AD-4785-A3F1-16C75A938181}"/>
              </a:ext>
            </a:extLst>
          </p:cNvPr>
          <p:cNvSpPr txBox="1"/>
          <p:nvPr/>
        </p:nvSpPr>
        <p:spPr>
          <a:xfrm>
            <a:off x="10058438" y="297351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24DBCDB3-79D9-4215-86D8-C1CCAC757845}"/>
              </a:ext>
            </a:extLst>
          </p:cNvPr>
          <p:cNvSpPr txBox="1"/>
          <p:nvPr/>
        </p:nvSpPr>
        <p:spPr>
          <a:xfrm>
            <a:off x="8514146" y="2973510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0554BFEF-7085-4011-8709-DBCE9E5CE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240" y="1175254"/>
            <a:ext cx="3676024" cy="3676024"/>
          </a:xfrm>
          <a:prstGeom prst="rect">
            <a:avLst/>
          </a:prstGeom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F4832576-2D52-46A9-99BF-E35D573A9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44" y="1179271"/>
            <a:ext cx="3676024" cy="3676024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807E2C1-4C8B-4631-B32D-488462E9984D}"/>
              </a:ext>
            </a:extLst>
          </p:cNvPr>
          <p:cNvSpPr txBox="1"/>
          <p:nvPr/>
        </p:nvSpPr>
        <p:spPr>
          <a:xfrm>
            <a:off x="8621334" y="1551268"/>
            <a:ext cx="392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6A5B496-377C-4473-9422-BCEEFA74FC34}"/>
              </a:ext>
            </a:extLst>
          </p:cNvPr>
          <p:cNvSpPr txBox="1"/>
          <p:nvPr/>
        </p:nvSpPr>
        <p:spPr>
          <a:xfrm>
            <a:off x="8621334" y="3975271"/>
            <a:ext cx="392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E53ECCA3-7BAB-4A2A-B2EF-4D66C02C23DA}"/>
              </a:ext>
            </a:extLst>
          </p:cNvPr>
          <p:cNvCxnSpPr>
            <a:cxnSpLocks/>
          </p:cNvCxnSpPr>
          <p:nvPr/>
        </p:nvCxnSpPr>
        <p:spPr>
          <a:xfrm flipH="1">
            <a:off x="7390300" y="2106519"/>
            <a:ext cx="1425394" cy="8900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1682BE59-9B97-4DE3-A791-100E01EEA2BD}"/>
              </a:ext>
            </a:extLst>
          </p:cNvPr>
          <p:cNvCxnSpPr>
            <a:cxnSpLocks/>
          </p:cNvCxnSpPr>
          <p:nvPr/>
        </p:nvCxnSpPr>
        <p:spPr>
          <a:xfrm flipH="1" flipV="1">
            <a:off x="8815694" y="2109069"/>
            <a:ext cx="1467862" cy="908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E934A444-BF51-47A0-AA0E-B5E72C0BB9AC}"/>
              </a:ext>
            </a:extLst>
          </p:cNvPr>
          <p:cNvCxnSpPr>
            <a:cxnSpLocks/>
          </p:cNvCxnSpPr>
          <p:nvPr/>
        </p:nvCxnSpPr>
        <p:spPr>
          <a:xfrm flipH="1">
            <a:off x="8815694" y="3008648"/>
            <a:ext cx="1455302" cy="929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85E00321-5690-4B15-8165-83D9D416D3A6}"/>
              </a:ext>
            </a:extLst>
          </p:cNvPr>
          <p:cNvCxnSpPr>
            <a:cxnSpLocks/>
          </p:cNvCxnSpPr>
          <p:nvPr/>
        </p:nvCxnSpPr>
        <p:spPr>
          <a:xfrm flipH="1" flipV="1">
            <a:off x="7390300" y="3011140"/>
            <a:ext cx="1425394" cy="9271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9">
            <a:extLst>
              <a:ext uri="{FF2B5EF4-FFF2-40B4-BE49-F238E27FC236}">
                <a16:creationId xmlns:a16="http://schemas.microsoft.com/office/drawing/2014/main" id="{0378E5C7-95A9-489F-A8A4-B7C298179DE2}"/>
              </a:ext>
            </a:extLst>
          </p:cNvPr>
          <p:cNvSpPr>
            <a:spLocks/>
          </p:cNvSpPr>
          <p:nvPr/>
        </p:nvSpPr>
        <p:spPr>
          <a:xfrm>
            <a:off x="750485" y="5413323"/>
            <a:ext cx="445688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ABCD là hình thoi cần dựng.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46" grpId="0"/>
      <p:bldP spid="47" grpId="0"/>
      <p:bldP spid="25" grpId="0"/>
      <p:bldP spid="26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14160" y="839327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3 cm.</a:t>
            </a: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22013" y="380078"/>
            <a:ext cx="5633055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Dùng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225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nhật, hình thoi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vẽ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nhật, hình thoi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độ dài.</a:t>
            </a:r>
          </a:p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hành, hình thang cân.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hành, hình thang cân.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0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34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94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393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622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7410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3627" y="5054242"/>
            <a:ext cx="7673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>
            <a:extLst>
              <a:ext uri="{FF2B5EF4-FFF2-40B4-BE49-F238E27FC236}">
                <a16:creationId xmlns:a16="http://schemas.microsoft.com/office/drawing/2014/main" id="{C621BCF9-E66E-4E3E-A457-2BD3C6AD9852}"/>
              </a:ext>
            </a:extLst>
          </p:cNvPr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9554B123-C2BC-4EF6-9D24-D22983DD94A1}"/>
              </a:ext>
            </a:extLst>
          </p:cNvPr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003246A3-E949-4790-BDB9-D8B4F9C5954C}"/>
              </a:ext>
            </a:extLst>
          </p:cNvPr>
          <p:cNvCxnSpPr>
            <a:stCxn id="6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3">
            <a:extLst>
              <a:ext uri="{FF2B5EF4-FFF2-40B4-BE49-F238E27FC236}">
                <a16:creationId xmlns:a16="http://schemas.microsoft.com/office/drawing/2014/main" id="{46FDF5CB-CA0C-497D-BF5C-0872C08AC668}"/>
              </a:ext>
            </a:extLst>
          </p:cNvPr>
          <p:cNvCxnSpPr>
            <a:endCxn id="14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4">
            <a:extLst>
              <a:ext uri="{FF2B5EF4-FFF2-40B4-BE49-F238E27FC236}">
                <a16:creationId xmlns:a16="http://schemas.microsoft.com/office/drawing/2014/main" id="{F33BB8B9-7095-4470-BF49-6B07FB69056E}"/>
              </a:ext>
            </a:extLst>
          </p:cNvPr>
          <p:cNvSpPr txBox="1"/>
          <p:nvPr/>
        </p:nvSpPr>
        <p:spPr>
          <a:xfrm>
            <a:off x="1358793" y="2815493"/>
            <a:ext cx="3320157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 , B , C , D</a:t>
            </a: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4160BD13-22E6-41A6-B688-CFA6FCD0616B}"/>
              </a:ext>
            </a:extLst>
          </p:cNvPr>
          <p:cNvSpPr txBox="1"/>
          <p:nvPr/>
        </p:nvSpPr>
        <p:spPr>
          <a:xfrm>
            <a:off x="1320319" y="3469434"/>
            <a:ext cx="4415640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AB , BC , CD , DA</a:t>
            </a:r>
          </a:p>
        </p:txBody>
      </p:sp>
      <p:sp>
        <p:nvSpPr>
          <p:cNvPr id="11" name="TextBox 46">
            <a:extLst>
              <a:ext uri="{FF2B5EF4-FFF2-40B4-BE49-F238E27FC236}">
                <a16:creationId xmlns:a16="http://schemas.microsoft.com/office/drawing/2014/main" id="{8BAD579F-CB04-489A-9C6D-60D7FC51A63A}"/>
              </a:ext>
            </a:extLst>
          </p:cNvPr>
          <p:cNvSpPr txBox="1"/>
          <p:nvPr/>
        </p:nvSpPr>
        <p:spPr>
          <a:xfrm>
            <a:off x="1320319" y="4780394"/>
            <a:ext cx="4415640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AC, BD.</a:t>
            </a:r>
          </a:p>
        </p:txBody>
      </p:sp>
      <p:sp>
        <p:nvSpPr>
          <p:cNvPr id="12" name="TextBox 48">
            <a:extLst>
              <a:ext uri="{FF2B5EF4-FFF2-40B4-BE49-F238E27FC236}">
                <a16:creationId xmlns:a16="http://schemas.microsoft.com/office/drawing/2014/main" id="{BAEE5288-9852-48DD-A5BB-076D894B7DA9}"/>
              </a:ext>
            </a:extLst>
          </p:cNvPr>
          <p:cNvSpPr txBox="1"/>
          <p:nvPr/>
        </p:nvSpPr>
        <p:spPr>
          <a:xfrm>
            <a:off x="1320319" y="4090096"/>
            <a:ext cx="5549289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</a:t>
            </a:r>
          </a:p>
        </p:txBody>
      </p:sp>
      <p:sp>
        <p:nvSpPr>
          <p:cNvPr id="13" name="Oval 59">
            <a:extLst>
              <a:ext uri="{FF2B5EF4-FFF2-40B4-BE49-F238E27FC236}">
                <a16:creationId xmlns:a16="http://schemas.microsoft.com/office/drawing/2014/main" id="{47E385AE-D30A-45F9-B3A7-341ADEFEE3CA}"/>
              </a:ext>
            </a:extLst>
          </p:cNvPr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Oval 60">
            <a:extLst>
              <a:ext uri="{FF2B5EF4-FFF2-40B4-BE49-F238E27FC236}">
                <a16:creationId xmlns:a16="http://schemas.microsoft.com/office/drawing/2014/main" id="{7B615E5F-F0B8-49D4-95C2-B91930210D28}"/>
              </a:ext>
            </a:extLst>
          </p:cNvPr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Oval 61">
            <a:extLst>
              <a:ext uri="{FF2B5EF4-FFF2-40B4-BE49-F238E27FC236}">
                <a16:creationId xmlns:a16="http://schemas.microsoft.com/office/drawing/2014/main" id="{67D3DB09-BF50-412E-8CCA-5D39413EF697}"/>
              </a:ext>
            </a:extLst>
          </p:cNvPr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" name="Straight Connector 64">
            <a:extLst>
              <a:ext uri="{FF2B5EF4-FFF2-40B4-BE49-F238E27FC236}">
                <a16:creationId xmlns:a16="http://schemas.microsoft.com/office/drawing/2014/main" id="{19C9EB8B-0995-42AE-8B7E-27CA159971EA}"/>
              </a:ext>
            </a:extLst>
          </p:cNvPr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6">
            <a:extLst>
              <a:ext uri="{FF2B5EF4-FFF2-40B4-BE49-F238E27FC236}">
                <a16:creationId xmlns:a16="http://schemas.microsoft.com/office/drawing/2014/main" id="{055B680A-3DD4-4638-B6F4-CC9F376A98E5}"/>
              </a:ext>
            </a:extLst>
          </p:cNvPr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8">
            <a:extLst>
              <a:ext uri="{FF2B5EF4-FFF2-40B4-BE49-F238E27FC236}">
                <a16:creationId xmlns:a16="http://schemas.microsoft.com/office/drawing/2014/main" id="{D5FE56AA-15F0-4683-BA0F-0836D7FA25A6}"/>
              </a:ext>
            </a:extLst>
          </p:cNvPr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1">
            <a:extLst>
              <a:ext uri="{FF2B5EF4-FFF2-40B4-BE49-F238E27FC236}">
                <a16:creationId xmlns:a16="http://schemas.microsoft.com/office/drawing/2014/main" id="{AFDF315F-BF30-4ADA-80BD-C86C2A7A54AE}"/>
              </a:ext>
            </a:extLst>
          </p:cNvPr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4">
            <a:extLst>
              <a:ext uri="{FF2B5EF4-FFF2-40B4-BE49-F238E27FC236}">
                <a16:creationId xmlns:a16="http://schemas.microsoft.com/office/drawing/2014/main" id="{18F65F18-496C-44F1-B9FC-5AA301A5FE16}"/>
              </a:ext>
            </a:extLst>
          </p:cNvPr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75">
            <a:extLst>
              <a:ext uri="{FF2B5EF4-FFF2-40B4-BE49-F238E27FC236}">
                <a16:creationId xmlns:a16="http://schemas.microsoft.com/office/drawing/2014/main" id="{CB9DBDAD-9624-41AB-B8A1-3C5C5BD1043F}"/>
              </a:ext>
            </a:extLst>
          </p:cNvPr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TextBox 76">
            <a:extLst>
              <a:ext uri="{FF2B5EF4-FFF2-40B4-BE49-F238E27FC236}">
                <a16:creationId xmlns:a16="http://schemas.microsoft.com/office/drawing/2014/main" id="{10B08CAA-D2FE-47B8-9065-2EB8AB53B509}"/>
              </a:ext>
            </a:extLst>
          </p:cNvPr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TextBox 77">
            <a:extLst>
              <a:ext uri="{FF2B5EF4-FFF2-40B4-BE49-F238E27FC236}">
                <a16:creationId xmlns:a16="http://schemas.microsoft.com/office/drawing/2014/main" id="{33312AC6-3BC2-4585-BF4C-C9FD2A179526}"/>
              </a:ext>
            </a:extLst>
          </p:cNvPr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05D65F9D-61A9-4AED-B0D2-858FE40E11F0}"/>
              </a:ext>
            </a:extLst>
          </p:cNvPr>
          <p:cNvGrpSpPr/>
          <p:nvPr/>
        </p:nvGrpSpPr>
        <p:grpSpPr>
          <a:xfrm>
            <a:off x="187592" y="571877"/>
            <a:ext cx="3180522" cy="728869"/>
            <a:chOff x="-58068" y="504925"/>
            <a:chExt cx="3180522" cy="728869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52930724-0D7F-4FA7-BF84-3B6E7458D03C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F29BE9F-61C7-431E-A727-4E9412C3B5E1}"/>
                </a:ext>
              </a:extLst>
            </p:cNvPr>
            <p:cNvSpPr txBox="1"/>
            <p:nvPr/>
          </p:nvSpPr>
          <p:spPr>
            <a:xfrm>
              <a:off x="-5806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Hình Chữ Nhật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D70CEE8-911C-44DE-8B6D-59E63952C29E}"/>
              </a:ext>
            </a:extLst>
          </p:cNvPr>
          <p:cNvSpPr txBox="1"/>
          <p:nvPr/>
        </p:nvSpPr>
        <p:spPr>
          <a:xfrm>
            <a:off x="1274164" y="1597475"/>
            <a:ext cx="395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hình chữ nhật ABCD.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" y="1059143"/>
            <a:ext cx="1299744" cy="1299744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0D2B3E0-4A52-4CC5-AE89-64567D535D1F}"/>
              </a:ext>
            </a:extLst>
          </p:cNvPr>
          <p:cNvSpPr txBox="1"/>
          <p:nvPr/>
        </p:nvSpPr>
        <p:spPr>
          <a:xfrm>
            <a:off x="1358793" y="2107389"/>
            <a:ext cx="607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Tìm hiểu các yếu tố hình chữ nhật ABCD.</a:t>
            </a:r>
            <a:endParaRPr lang="vi-V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ình chữ nhật 61">
            <a:extLst>
              <a:ext uri="{FF2B5EF4-FFF2-40B4-BE49-F238E27FC236}">
                <a16:creationId xmlns:a16="http://schemas.microsoft.com/office/drawing/2014/main" id="{E56F45A5-5916-4278-B505-A943E3A70F55}"/>
              </a:ext>
            </a:extLst>
          </p:cNvPr>
          <p:cNvSpPr/>
          <p:nvPr/>
        </p:nvSpPr>
        <p:spPr>
          <a:xfrm>
            <a:off x="1126435" y="3307718"/>
            <a:ext cx="5887183" cy="2718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05D65F9D-61A9-4AED-B0D2-858FE40E11F0}"/>
              </a:ext>
            </a:extLst>
          </p:cNvPr>
          <p:cNvGrpSpPr/>
          <p:nvPr/>
        </p:nvGrpSpPr>
        <p:grpSpPr>
          <a:xfrm>
            <a:off x="187592" y="571877"/>
            <a:ext cx="3180522" cy="728869"/>
            <a:chOff x="-58068" y="504925"/>
            <a:chExt cx="3180522" cy="728869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52930724-0D7F-4FA7-BF84-3B6E7458D03C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F29BE9F-61C7-431E-A727-4E9412C3B5E1}"/>
                </a:ext>
              </a:extLst>
            </p:cNvPr>
            <p:cNvSpPr txBox="1"/>
            <p:nvPr/>
          </p:nvSpPr>
          <p:spPr>
            <a:xfrm>
              <a:off x="-5806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Hình Chữ Nhật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D70CEE8-911C-44DE-8B6D-59E63952C29E}"/>
              </a:ext>
            </a:extLst>
          </p:cNvPr>
          <p:cNvSpPr txBox="1"/>
          <p:nvPr/>
        </p:nvSpPr>
        <p:spPr>
          <a:xfrm>
            <a:off x="1274164" y="1597475"/>
            <a:ext cx="395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hình chữ nhật ABCD.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" y="1059143"/>
            <a:ext cx="1299744" cy="1299744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0D2B3E0-4A52-4CC5-AE89-64567D535D1F}"/>
              </a:ext>
            </a:extLst>
          </p:cNvPr>
          <p:cNvSpPr txBox="1"/>
          <p:nvPr/>
        </p:nvSpPr>
        <p:spPr>
          <a:xfrm>
            <a:off x="1358793" y="2107389"/>
            <a:ext cx="6071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Dùng thước và Ê – ke để đo và so sánh độ dài các cạnh đối, các góc, đường chéo của hình chữ nhật.</a:t>
            </a:r>
            <a:endParaRPr lang="vi-V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1FDC572-E068-48BB-A7DB-4CFD9520D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93" y="3283095"/>
            <a:ext cx="3379669" cy="274297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CEE2AD45-5F77-4114-ACB4-4E0B2E73B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15" y="5487723"/>
            <a:ext cx="6372691" cy="89943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13008A4-A967-4C39-811A-4DC68B098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1425" y="1881643"/>
            <a:ext cx="6372691" cy="89943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929441C-6045-4214-BB1F-81D76A7AF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6" y="3373481"/>
            <a:ext cx="376077" cy="3760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5972D9-6750-4AB8-841C-7DB83E876721}"/>
              </a:ext>
            </a:extLst>
          </p:cNvPr>
          <p:cNvSpPr txBox="1"/>
          <p:nvPr/>
        </p:nvSpPr>
        <p:spPr>
          <a:xfrm>
            <a:off x="1648442" y="3436840"/>
            <a:ext cx="441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bằng nhau: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AB = DC; AD = BC.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Hình ảnh 32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661EC392-0986-4A66-AE71-5E33D07FE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8" y="3704326"/>
            <a:ext cx="2939858" cy="1900514"/>
          </a:xfrm>
          <a:prstGeom prst="rect">
            <a:avLst/>
          </a:prstGeom>
        </p:spPr>
      </p:pic>
      <p:pic>
        <p:nvPicPr>
          <p:cNvPr id="34" name="Hình ảnh 33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903E002B-4FE8-4866-8676-151E5D6B6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2451" y="4247223"/>
            <a:ext cx="2939858" cy="1900514"/>
          </a:xfrm>
          <a:prstGeom prst="rect">
            <a:avLst/>
          </a:prstGeom>
        </p:spPr>
      </p:pic>
      <p:pic>
        <p:nvPicPr>
          <p:cNvPr id="35" name="Hình ảnh 34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8BF0B118-3D33-4C35-AE92-B580855F4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91068" y="3682581"/>
            <a:ext cx="2939858" cy="1900514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C32D483F-D4FF-4C63-B091-C2771DB625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349471" y="3716264"/>
            <a:ext cx="3295307" cy="1900514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EF559839-D39C-4B05-9ED0-4F2B16D63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06" y="4206856"/>
            <a:ext cx="376077" cy="376077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6A8BE7F-4478-4BCB-B310-E8DB4357426B}"/>
              </a:ext>
            </a:extLst>
          </p:cNvPr>
          <p:cNvSpPr txBox="1"/>
          <p:nvPr/>
        </p:nvSpPr>
        <p:spPr>
          <a:xfrm>
            <a:off x="1581436" y="4234287"/>
            <a:ext cx="501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góc bằng nhau và bằng góc vuông.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Hình ảnh 50">
            <a:extLst>
              <a:ext uri="{FF2B5EF4-FFF2-40B4-BE49-F238E27FC236}">
                <a16:creationId xmlns:a16="http://schemas.microsoft.com/office/drawing/2014/main" id="{C9B2C024-EC4C-4F39-81DA-6CDDAB8DB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004">
            <a:off x="7015479" y="5343997"/>
            <a:ext cx="6372691" cy="899430"/>
          </a:xfrm>
          <a:prstGeom prst="rect">
            <a:avLst/>
          </a:prstGeom>
        </p:spPr>
      </p:pic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380AF6DE-3361-4072-B0D7-F2DAD3A28641}"/>
              </a:ext>
            </a:extLst>
          </p:cNvPr>
          <p:cNvCxnSpPr>
            <a:cxnSpLocks/>
          </p:cNvCxnSpPr>
          <p:nvPr/>
        </p:nvCxnSpPr>
        <p:spPr>
          <a:xfrm>
            <a:off x="7696515" y="3784808"/>
            <a:ext cx="2888935" cy="1702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5A1FF6D3-C568-455A-82C9-1322B914AFEB}"/>
              </a:ext>
            </a:extLst>
          </p:cNvPr>
          <p:cNvCxnSpPr>
            <a:cxnSpLocks/>
          </p:cNvCxnSpPr>
          <p:nvPr/>
        </p:nvCxnSpPr>
        <p:spPr>
          <a:xfrm flipV="1">
            <a:off x="7696515" y="3805238"/>
            <a:ext cx="2888935" cy="16824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Hình ảnh 53">
            <a:extLst>
              <a:ext uri="{FF2B5EF4-FFF2-40B4-BE49-F238E27FC236}">
                <a16:creationId xmlns:a16="http://schemas.microsoft.com/office/drawing/2014/main" id="{A6CDA1A7-9806-459E-A1FC-B5256FA25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5142">
            <a:off x="7487078" y="3818751"/>
            <a:ext cx="6372691" cy="899430"/>
          </a:xfrm>
          <a:prstGeom prst="rect">
            <a:avLst/>
          </a:prstGeom>
        </p:spPr>
      </p:pic>
      <p:pic>
        <p:nvPicPr>
          <p:cNvPr id="58" name="Hình ảnh 57">
            <a:extLst>
              <a:ext uri="{FF2B5EF4-FFF2-40B4-BE49-F238E27FC236}">
                <a16:creationId xmlns:a16="http://schemas.microsoft.com/office/drawing/2014/main" id="{864E4175-8FDD-423C-A5E2-1E1A1248A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06" y="4803036"/>
            <a:ext cx="376077" cy="376077"/>
          </a:xfrm>
          <a:prstGeom prst="rect">
            <a:avLst/>
          </a:prstGeom>
        </p:spPr>
      </p:pic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E679F000-AD40-4697-9A3D-115F58F5473B}"/>
              </a:ext>
            </a:extLst>
          </p:cNvPr>
          <p:cNvSpPr txBox="1"/>
          <p:nvPr/>
        </p:nvSpPr>
        <p:spPr>
          <a:xfrm>
            <a:off x="1605527" y="4832090"/>
            <a:ext cx="4909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bằng nhau: AC = BD.</a:t>
            </a:r>
          </a:p>
        </p:txBody>
      </p:sp>
      <p:pic>
        <p:nvPicPr>
          <p:cNvPr id="60" name="Hình ảnh 59">
            <a:extLst>
              <a:ext uri="{FF2B5EF4-FFF2-40B4-BE49-F238E27FC236}">
                <a16:creationId xmlns:a16="http://schemas.microsoft.com/office/drawing/2014/main" id="{132A30A8-5D3A-4042-B49A-1ABF8F27E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06" y="5400839"/>
            <a:ext cx="376077" cy="376077"/>
          </a:xfrm>
          <a:prstGeom prst="rect">
            <a:avLst/>
          </a:prstGeom>
        </p:spPr>
      </p:pic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BD8B5C3B-F880-4B3E-BA67-809F8F38BBE0}"/>
              </a:ext>
            </a:extLst>
          </p:cNvPr>
          <p:cNvSpPr txBox="1"/>
          <p:nvPr/>
        </p:nvSpPr>
        <p:spPr>
          <a:xfrm>
            <a:off x="1605527" y="5429893"/>
            <a:ext cx="544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song song với nhau.</a:t>
            </a:r>
          </a:p>
        </p:txBody>
      </p:sp>
    </p:spTree>
    <p:extLst>
      <p:ext uri="{BB962C8B-B14F-4D97-AF65-F5344CB8AC3E}">
        <p14:creationId xmlns:p14="http://schemas.microsoft.com/office/powerpoint/2010/main" val="27522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17 L -0.23607 0.004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9" grpId="0"/>
      <p:bldP spid="5" grpId="0"/>
      <p:bldP spid="38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5365614-C48A-4B35-BC3D-4DDCCFC2ECEF}"/>
              </a:ext>
            </a:extLst>
          </p:cNvPr>
          <p:cNvGrpSpPr/>
          <p:nvPr/>
        </p:nvGrpSpPr>
        <p:grpSpPr>
          <a:xfrm>
            <a:off x="187592" y="571877"/>
            <a:ext cx="3180522" cy="728869"/>
            <a:chOff x="-58068" y="504925"/>
            <a:chExt cx="3180522" cy="728869"/>
          </a:xfrm>
        </p:grpSpPr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42414775-910A-4806-928A-2B3E94A08F5A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185178F-2564-4FFB-8EEE-D78D16006FB6}"/>
                </a:ext>
              </a:extLst>
            </p:cNvPr>
            <p:cNvSpPr txBox="1"/>
            <p:nvPr/>
          </p:nvSpPr>
          <p:spPr>
            <a:xfrm>
              <a:off x="-5806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Hình Chữ Nhật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6904C52E-2912-495D-926F-8D23D605CADB}"/>
              </a:ext>
            </a:extLst>
          </p:cNvPr>
          <p:cNvGrpSpPr/>
          <p:nvPr/>
        </p:nvGrpSpPr>
        <p:grpSpPr>
          <a:xfrm>
            <a:off x="465350" y="1502343"/>
            <a:ext cx="2903068" cy="699427"/>
            <a:chOff x="465350" y="1502343"/>
            <a:chExt cx="2903068" cy="699427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A4091F3-B2DD-4153-B9D6-14CC218D2DB4}"/>
                </a:ext>
              </a:extLst>
            </p:cNvPr>
            <p:cNvSpPr txBox="1"/>
            <p:nvPr/>
          </p:nvSpPr>
          <p:spPr>
            <a:xfrm>
              <a:off x="1751349" y="1740105"/>
              <a:ext cx="161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vi-V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8E8CFEE-A6BC-4282-ADE5-C51805E1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50" y="1502343"/>
              <a:ext cx="1305895" cy="646419"/>
            </a:xfrm>
            <a:prstGeom prst="rect">
              <a:avLst/>
            </a:prstGeom>
          </p:spPr>
        </p:pic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C40046D-9042-43EB-A872-2AAC108C2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261" y="292188"/>
            <a:ext cx="4181601" cy="283588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7AEB8C6-38DD-4735-9633-F37D894D8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487" y="3123575"/>
            <a:ext cx="2076606" cy="284487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F6777C3-A473-430E-B715-A65D0DBBE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3" y="3876790"/>
            <a:ext cx="2088830" cy="166489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2AC262C-36DD-43B1-BB8A-648EDDF6C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697" y="4004873"/>
            <a:ext cx="2076606" cy="1207508"/>
          </a:xfrm>
          <a:prstGeom prst="rect">
            <a:avLst/>
          </a:prstGeom>
        </p:spPr>
      </p:pic>
      <p:sp>
        <p:nvSpPr>
          <p:cNvPr id="43" name="Rectangle 9">
            <a:extLst>
              <a:ext uri="{FF2B5EF4-FFF2-40B4-BE49-F238E27FC236}">
                <a16:creationId xmlns:a16="http://schemas.microsoft.com/office/drawing/2014/main" id="{6786C039-460E-4EE0-8839-14DD943559A1}"/>
              </a:ext>
            </a:extLst>
          </p:cNvPr>
          <p:cNvSpPr>
            <a:spLocks/>
          </p:cNvSpPr>
          <p:nvPr/>
        </p:nvSpPr>
        <p:spPr>
          <a:xfrm>
            <a:off x="1197261" y="5559185"/>
            <a:ext cx="636414" cy="52918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lang="vi-VN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AF20425A-7DB2-4594-9D06-B68ADEB91F64}"/>
              </a:ext>
            </a:extLst>
          </p:cNvPr>
          <p:cNvSpPr>
            <a:spLocks/>
          </p:cNvSpPr>
          <p:nvPr/>
        </p:nvSpPr>
        <p:spPr>
          <a:xfrm>
            <a:off x="3490583" y="5889298"/>
            <a:ext cx="636414" cy="52918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BA142BCB-0940-4866-AF5C-8D04B74D8A7C}"/>
              </a:ext>
            </a:extLst>
          </p:cNvPr>
          <p:cNvSpPr>
            <a:spLocks/>
          </p:cNvSpPr>
          <p:nvPr/>
        </p:nvSpPr>
        <p:spPr>
          <a:xfrm>
            <a:off x="5773790" y="5212381"/>
            <a:ext cx="636414" cy="52918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CD39EC3A-4653-44E3-9C25-E196F63965F8}"/>
              </a:ext>
            </a:extLst>
          </p:cNvPr>
          <p:cNvSpPr>
            <a:spLocks/>
          </p:cNvSpPr>
          <p:nvPr/>
        </p:nvSpPr>
        <p:spPr>
          <a:xfrm>
            <a:off x="9205560" y="3105556"/>
            <a:ext cx="636414" cy="52918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0F9CA40-4CCD-4D56-BF89-15FEBD1C02D9}"/>
              </a:ext>
            </a:extLst>
          </p:cNvPr>
          <p:cNvSpPr txBox="1"/>
          <p:nvPr/>
        </p:nvSpPr>
        <p:spPr>
          <a:xfrm>
            <a:off x="577432" y="2136094"/>
            <a:ext cx="6071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Hình a, b, c thành hình chữ nhật sao cho sau khi sắp xếp tạo thành bức tranh Hình d.</a:t>
            </a:r>
            <a:endParaRPr lang="vi-V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25 L 0.39466 0.0969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1458 L 0.37786 -0.033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041 L 0.75351 0.1571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69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5365614-C48A-4B35-BC3D-4DDCCFC2ECEF}"/>
              </a:ext>
            </a:extLst>
          </p:cNvPr>
          <p:cNvGrpSpPr/>
          <p:nvPr/>
        </p:nvGrpSpPr>
        <p:grpSpPr>
          <a:xfrm>
            <a:off x="187592" y="571877"/>
            <a:ext cx="3180522" cy="728869"/>
            <a:chOff x="-58068" y="504925"/>
            <a:chExt cx="3180522" cy="728869"/>
          </a:xfrm>
        </p:grpSpPr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42414775-910A-4806-928A-2B3E94A08F5A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185178F-2564-4FFB-8EEE-D78D16006FB6}"/>
                </a:ext>
              </a:extLst>
            </p:cNvPr>
            <p:cNvSpPr txBox="1"/>
            <p:nvPr/>
          </p:nvSpPr>
          <p:spPr>
            <a:xfrm>
              <a:off x="-5806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Hình Chữ Nhật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6904C52E-2912-495D-926F-8D23D605CADB}"/>
              </a:ext>
            </a:extLst>
          </p:cNvPr>
          <p:cNvGrpSpPr/>
          <p:nvPr/>
        </p:nvGrpSpPr>
        <p:grpSpPr>
          <a:xfrm>
            <a:off x="465350" y="1502343"/>
            <a:ext cx="2903068" cy="699427"/>
            <a:chOff x="465350" y="1502343"/>
            <a:chExt cx="2903068" cy="699427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A4091F3-B2DD-4153-B9D6-14CC218D2DB4}"/>
                </a:ext>
              </a:extLst>
            </p:cNvPr>
            <p:cNvSpPr txBox="1"/>
            <p:nvPr/>
          </p:nvSpPr>
          <p:spPr>
            <a:xfrm>
              <a:off x="1751349" y="1740105"/>
              <a:ext cx="161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vi-V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8E8CFEE-A6BC-4282-ADE5-C51805E1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50" y="1502343"/>
              <a:ext cx="1305895" cy="646419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C32D7D-5E62-4010-B1D5-EE9865A2C3D9}"/>
              </a:ext>
            </a:extLst>
          </p:cNvPr>
          <p:cNvSpPr txBox="1"/>
          <p:nvPr/>
        </p:nvSpPr>
        <p:spPr>
          <a:xfrm>
            <a:off x="704320" y="2179463"/>
            <a:ext cx="662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hình chữ nhật ABCD có AB = 4cm, AD = 3cm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19B49B9-8A06-4EDC-ADC9-2CF5B42074B0}"/>
              </a:ext>
            </a:extLst>
          </p:cNvPr>
          <p:cNvGrpSpPr/>
          <p:nvPr/>
        </p:nvGrpSpPr>
        <p:grpSpPr>
          <a:xfrm>
            <a:off x="785788" y="2684992"/>
            <a:ext cx="5310211" cy="849463"/>
            <a:chOff x="785788" y="2684992"/>
            <a:chExt cx="5310211" cy="849463"/>
          </a:xfrm>
        </p:grpSpPr>
        <p:sp>
          <p:nvSpPr>
            <p:cNvPr id="12" name="Oval 25">
              <a:extLst>
                <a:ext uri="{FF2B5EF4-FFF2-40B4-BE49-F238E27FC236}">
                  <a16:creationId xmlns:a16="http://schemas.microsoft.com/office/drawing/2014/main" id="{C7413688-ACDE-4880-83EC-06A2A2924F5D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EA253C9-536D-4BD5-A9E9-A1B29377B78F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4890487" cy="849463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itchFamily="18" charset="0"/>
                </a:rPr>
                <a:t>Vẽ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AB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= 5cm và đoạn thẳng AD = 3cm vuông góc với nhau.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58A90C0-08F7-4817-A03B-0B77C2AA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09" y="5422886"/>
            <a:ext cx="6372691" cy="899430"/>
          </a:xfrm>
          <a:prstGeom prst="rect">
            <a:avLst/>
          </a:prstGeom>
        </p:spPr>
      </p:pic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233F0F7-DF47-4FA3-A44E-D8F1F4900CD0}"/>
              </a:ext>
            </a:extLst>
          </p:cNvPr>
          <p:cNvCxnSpPr/>
          <p:nvPr/>
        </p:nvCxnSpPr>
        <p:spPr>
          <a:xfrm>
            <a:off x="8241810" y="5397782"/>
            <a:ext cx="2871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039F970-0441-45A6-AA56-98A63941AE61}"/>
              </a:ext>
            </a:extLst>
          </p:cNvPr>
          <p:cNvCxnSpPr/>
          <p:nvPr/>
        </p:nvCxnSpPr>
        <p:spPr>
          <a:xfrm>
            <a:off x="8241809" y="3646435"/>
            <a:ext cx="2871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FD39BB5-34A3-4B2B-AD8E-EA146DFD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6798" y="1744049"/>
            <a:ext cx="6419158" cy="886907"/>
          </a:xfrm>
          <a:prstGeom prst="rect">
            <a:avLst/>
          </a:prstGeom>
        </p:spPr>
      </p:pic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C549D037-AFD5-4C84-9843-8AC52073E39F}"/>
              </a:ext>
            </a:extLst>
          </p:cNvPr>
          <p:cNvCxnSpPr>
            <a:cxnSpLocks/>
          </p:cNvCxnSpPr>
          <p:nvPr/>
        </p:nvCxnSpPr>
        <p:spPr>
          <a:xfrm flipV="1">
            <a:off x="11113361" y="3646435"/>
            <a:ext cx="0" cy="17513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9E14D2C1-48DD-474F-8204-927847F51D74}"/>
              </a:ext>
            </a:extLst>
          </p:cNvPr>
          <p:cNvCxnSpPr>
            <a:cxnSpLocks/>
          </p:cNvCxnSpPr>
          <p:nvPr/>
        </p:nvCxnSpPr>
        <p:spPr>
          <a:xfrm flipV="1">
            <a:off x="8241810" y="3646435"/>
            <a:ext cx="0" cy="17513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7F60617-FE76-4D7E-B5D4-A77A33B04986}"/>
              </a:ext>
            </a:extLst>
          </p:cNvPr>
          <p:cNvSpPr txBox="1"/>
          <p:nvPr/>
        </p:nvSpPr>
        <p:spPr>
          <a:xfrm>
            <a:off x="8006892" y="538016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49FA33E-ED22-4052-9D70-1B2AAFA1D325}"/>
              </a:ext>
            </a:extLst>
          </p:cNvPr>
          <p:cNvSpPr txBox="1"/>
          <p:nvPr/>
        </p:nvSpPr>
        <p:spPr>
          <a:xfrm>
            <a:off x="10918248" y="5362536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6BAC129-7BE1-4B6A-8E3F-6626816B51B1}"/>
              </a:ext>
            </a:extLst>
          </p:cNvPr>
          <p:cNvSpPr txBox="1"/>
          <p:nvPr/>
        </p:nvSpPr>
        <p:spPr>
          <a:xfrm>
            <a:off x="11065257" y="3403558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FA7D458-19C1-408D-AD9B-369A26A79C5B}"/>
              </a:ext>
            </a:extLst>
          </p:cNvPr>
          <p:cNvSpPr txBox="1"/>
          <p:nvPr/>
        </p:nvSpPr>
        <p:spPr>
          <a:xfrm>
            <a:off x="7827685" y="340021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02321C0-29EE-4625-AB2B-023212708555}"/>
              </a:ext>
            </a:extLst>
          </p:cNvPr>
          <p:cNvSpPr txBox="1"/>
          <p:nvPr/>
        </p:nvSpPr>
        <p:spPr>
          <a:xfrm>
            <a:off x="9373956" y="536253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95BB300-B866-4A44-8E11-36E00960BAFB}"/>
              </a:ext>
            </a:extLst>
          </p:cNvPr>
          <p:cNvSpPr txBox="1"/>
          <p:nvPr/>
        </p:nvSpPr>
        <p:spPr>
          <a:xfrm>
            <a:off x="7462200" y="4374852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Hình ảnh 30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44E922B2-3FD7-4DE6-880E-967A0A2B3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188982" y="3544261"/>
            <a:ext cx="3379669" cy="1900514"/>
          </a:xfrm>
          <a:prstGeom prst="rect">
            <a:avLst/>
          </a:prstGeom>
        </p:spPr>
      </p:pic>
      <p:pic>
        <p:nvPicPr>
          <p:cNvPr id="32" name="Hình ảnh 31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00FF4FEB-D32C-442C-B4C1-F117CB232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97336" y="2933998"/>
            <a:ext cx="3067570" cy="2013946"/>
          </a:xfrm>
          <a:prstGeom prst="rect">
            <a:avLst/>
          </a:prstGeom>
        </p:spPr>
      </p:pic>
      <p:grpSp>
        <p:nvGrpSpPr>
          <p:cNvPr id="33" name="Nhóm 32">
            <a:extLst>
              <a:ext uri="{FF2B5EF4-FFF2-40B4-BE49-F238E27FC236}">
                <a16:creationId xmlns:a16="http://schemas.microsoft.com/office/drawing/2014/main" id="{72A66D19-EF74-46E2-AD3C-0742DCBBF8D8}"/>
              </a:ext>
            </a:extLst>
          </p:cNvPr>
          <p:cNvGrpSpPr/>
          <p:nvPr/>
        </p:nvGrpSpPr>
        <p:grpSpPr>
          <a:xfrm>
            <a:off x="754809" y="3614975"/>
            <a:ext cx="5885307" cy="480131"/>
            <a:chOff x="785788" y="2684992"/>
            <a:chExt cx="5885307" cy="480131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C3E8644-DC1E-4667-9A36-E23BA0E0BFA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874F41E-EBC9-45EE-8D2D-5E2EA99CAA1A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Qua D vẽ đường thẳng vuông góc với AD.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3C39658E-D7E1-497C-8482-4F6B1F37BD67}"/>
              </a:ext>
            </a:extLst>
          </p:cNvPr>
          <p:cNvGrpSpPr/>
          <p:nvPr/>
        </p:nvGrpSpPr>
        <p:grpSpPr>
          <a:xfrm>
            <a:off x="737561" y="4252503"/>
            <a:ext cx="5885307" cy="480131"/>
            <a:chOff x="785788" y="2684992"/>
            <a:chExt cx="5885307" cy="480131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9062851-3C7B-4742-A464-B3F815DFF4F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E354F82D-0851-4F8D-92AE-B1162FB51C41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Qua B vẽ đường thẳng vuông góc với AB.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Rectangle 9">
            <a:extLst>
              <a:ext uri="{FF2B5EF4-FFF2-40B4-BE49-F238E27FC236}">
                <a16:creationId xmlns:a16="http://schemas.microsoft.com/office/drawing/2014/main" id="{61FE6242-AA4C-41BD-AA85-77733E7A9D45}"/>
              </a:ext>
            </a:extLst>
          </p:cNvPr>
          <p:cNvSpPr>
            <a:spLocks/>
          </p:cNvSpPr>
          <p:nvPr/>
        </p:nvSpPr>
        <p:spPr>
          <a:xfrm>
            <a:off x="1174532" y="4800268"/>
            <a:ext cx="5465583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Hai đường thẳng này cắt nhau tại C.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Ta được hình chữ nhật ABCD cần vẽ.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29" grpId="0"/>
      <p:bldP spid="30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Nhóm 23">
            <a:extLst>
              <a:ext uri="{FF2B5EF4-FFF2-40B4-BE49-F238E27FC236}">
                <a16:creationId xmlns:a16="http://schemas.microsoft.com/office/drawing/2014/main" id="{05D65F9D-61A9-4AED-B0D2-858FE40E11F0}"/>
              </a:ext>
            </a:extLst>
          </p:cNvPr>
          <p:cNvGrpSpPr/>
          <p:nvPr/>
        </p:nvGrpSpPr>
        <p:grpSpPr>
          <a:xfrm>
            <a:off x="265345" y="571877"/>
            <a:ext cx="3288297" cy="728869"/>
            <a:chOff x="19685" y="504925"/>
            <a:chExt cx="3288297" cy="728869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52930724-0D7F-4FA7-BF84-3B6E7458D03C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F29BE9F-61C7-431E-A727-4E9412C3B5E1}"/>
                </a:ext>
              </a:extLst>
            </p:cNvPr>
            <p:cNvSpPr txBox="1"/>
            <p:nvPr/>
          </p:nvSpPr>
          <p:spPr>
            <a:xfrm>
              <a:off x="127460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Hình Thoi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D70CEE8-911C-44DE-8B6D-59E63952C29E}"/>
              </a:ext>
            </a:extLst>
          </p:cNvPr>
          <p:cNvSpPr txBox="1"/>
          <p:nvPr/>
        </p:nvSpPr>
        <p:spPr>
          <a:xfrm>
            <a:off x="1247660" y="1531215"/>
            <a:ext cx="924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thực tế sau, hình nào có hình dạng của hình thoi?</a:t>
            </a:r>
            <a:endParaRPr lang="vi-V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trong nhà&#10;&#10;Mô tả được tạo tự động">
            <a:extLst>
              <a:ext uri="{FF2B5EF4-FFF2-40B4-BE49-F238E27FC236}">
                <a16:creationId xmlns:a16="http://schemas.microsoft.com/office/drawing/2014/main" id="{160C3B67-A685-4CD7-AFEA-932734EAF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65" y="2111560"/>
            <a:ext cx="3585542" cy="3585542"/>
          </a:xfrm>
          <a:prstGeom prst="rect">
            <a:avLst/>
          </a:prstGeom>
        </p:spPr>
      </p:pic>
      <p:pic>
        <p:nvPicPr>
          <p:cNvPr id="30" name="Hình ảnh 29" descr="Ảnh có chứa đồng hồ&#10;&#10;Mô tả được tạo tự động">
            <a:extLst>
              <a:ext uri="{FF2B5EF4-FFF2-40B4-BE49-F238E27FC236}">
                <a16:creationId xmlns:a16="http://schemas.microsoft.com/office/drawing/2014/main" id="{FC950F2A-9E73-40A3-9A4D-527C34DE5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28" y="3008663"/>
            <a:ext cx="2105025" cy="2171700"/>
          </a:xfrm>
          <a:prstGeom prst="rect">
            <a:avLst/>
          </a:prstGeom>
        </p:spPr>
      </p:pic>
      <p:pic>
        <p:nvPicPr>
          <p:cNvPr id="32" name="Hình ảnh 31" descr="Ảnh có chứa văn bản, thiết bị điện tử, màn hình, bờ biển&#10;&#10;Mô tả được tạo tự động">
            <a:extLst>
              <a:ext uri="{FF2B5EF4-FFF2-40B4-BE49-F238E27FC236}">
                <a16:creationId xmlns:a16="http://schemas.microsoft.com/office/drawing/2014/main" id="{BFE455CE-9B1F-4435-9ED0-B87AB43F8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96" y="3145156"/>
            <a:ext cx="3292247" cy="20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Nhóm 23">
            <a:extLst>
              <a:ext uri="{FF2B5EF4-FFF2-40B4-BE49-F238E27FC236}">
                <a16:creationId xmlns:a16="http://schemas.microsoft.com/office/drawing/2014/main" id="{05D65F9D-61A9-4AED-B0D2-858FE40E11F0}"/>
              </a:ext>
            </a:extLst>
          </p:cNvPr>
          <p:cNvGrpSpPr/>
          <p:nvPr/>
        </p:nvGrpSpPr>
        <p:grpSpPr>
          <a:xfrm>
            <a:off x="265345" y="571877"/>
            <a:ext cx="3288297" cy="728869"/>
            <a:chOff x="19685" y="504925"/>
            <a:chExt cx="3288297" cy="728869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52930724-0D7F-4FA7-BF84-3B6E7458D03C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F29BE9F-61C7-431E-A727-4E9412C3B5E1}"/>
                </a:ext>
              </a:extLst>
            </p:cNvPr>
            <p:cNvSpPr txBox="1"/>
            <p:nvPr/>
          </p:nvSpPr>
          <p:spPr>
            <a:xfrm>
              <a:off x="127460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Hình Thoi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D70CEE8-911C-44DE-8B6D-59E63952C29E}"/>
              </a:ext>
            </a:extLst>
          </p:cNvPr>
          <p:cNvSpPr txBox="1"/>
          <p:nvPr/>
        </p:nvSpPr>
        <p:spPr>
          <a:xfrm>
            <a:off x="1274164" y="1597475"/>
            <a:ext cx="42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vẽ sau: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" y="1059143"/>
            <a:ext cx="1299744" cy="1299744"/>
          </a:xfrm>
          <a:prstGeom prst="rect">
            <a:avLst/>
          </a:prstGeom>
        </p:spPr>
      </p:pic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803D4C79-506D-4B04-8919-D3308188FDAA}"/>
              </a:ext>
            </a:extLst>
          </p:cNvPr>
          <p:cNvCxnSpPr>
            <a:cxnSpLocks/>
          </p:cNvCxnSpPr>
          <p:nvPr/>
        </p:nvCxnSpPr>
        <p:spPr>
          <a:xfrm>
            <a:off x="1440631" y="39151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8">
            <a:extLst>
              <a:ext uri="{FF2B5EF4-FFF2-40B4-BE49-F238E27FC236}">
                <a16:creationId xmlns:a16="http://schemas.microsoft.com/office/drawing/2014/main" id="{F7A19202-EAAE-4184-9629-8D0F4D44B663}"/>
              </a:ext>
            </a:extLst>
          </p:cNvPr>
          <p:cNvCxnSpPr>
            <a:cxnSpLocks/>
          </p:cNvCxnSpPr>
          <p:nvPr/>
        </p:nvCxnSpPr>
        <p:spPr>
          <a:xfrm>
            <a:off x="1440631" y="39151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9">
            <a:extLst>
              <a:ext uri="{FF2B5EF4-FFF2-40B4-BE49-F238E27FC236}">
                <a16:creationId xmlns:a16="http://schemas.microsoft.com/office/drawing/2014/main" id="{CFB57051-62C2-41A6-8DBB-EC91BE4255C6}"/>
              </a:ext>
            </a:extLst>
          </p:cNvPr>
          <p:cNvSpPr txBox="1"/>
          <p:nvPr/>
        </p:nvSpPr>
        <p:spPr>
          <a:xfrm>
            <a:off x="3556399" y="2193179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71">
            <a:extLst>
              <a:ext uri="{FF2B5EF4-FFF2-40B4-BE49-F238E27FC236}">
                <a16:creationId xmlns:a16="http://schemas.microsoft.com/office/drawing/2014/main" id="{610396C2-988A-47ED-B097-9B9E6B89CBD8}"/>
              </a:ext>
            </a:extLst>
          </p:cNvPr>
          <p:cNvCxnSpPr/>
          <p:nvPr/>
        </p:nvCxnSpPr>
        <p:spPr>
          <a:xfrm flipH="1">
            <a:off x="3183686" y="2504007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78">
            <a:extLst>
              <a:ext uri="{FF2B5EF4-FFF2-40B4-BE49-F238E27FC236}">
                <a16:creationId xmlns:a16="http://schemas.microsoft.com/office/drawing/2014/main" id="{D1E8DFDC-C59A-4561-96E3-F694A4D0A0A3}"/>
              </a:ext>
            </a:extLst>
          </p:cNvPr>
          <p:cNvSpPr txBox="1"/>
          <p:nvPr/>
        </p:nvSpPr>
        <p:spPr>
          <a:xfrm>
            <a:off x="2475724" y="3252317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80">
            <a:extLst>
              <a:ext uri="{FF2B5EF4-FFF2-40B4-BE49-F238E27FC236}">
                <a16:creationId xmlns:a16="http://schemas.microsoft.com/office/drawing/2014/main" id="{145F80D5-323C-485E-AB5B-C53538952F6D}"/>
              </a:ext>
            </a:extLst>
          </p:cNvPr>
          <p:cNvCxnSpPr/>
          <p:nvPr/>
        </p:nvCxnSpPr>
        <p:spPr>
          <a:xfrm flipH="1">
            <a:off x="2914208" y="3574552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1">
            <a:extLst>
              <a:ext uri="{FF2B5EF4-FFF2-40B4-BE49-F238E27FC236}">
                <a16:creationId xmlns:a16="http://schemas.microsoft.com/office/drawing/2014/main" id="{C60B21E3-B73C-4BCE-81DD-C0C8CC83375C}"/>
              </a:ext>
            </a:extLst>
          </p:cNvPr>
          <p:cNvSpPr txBox="1"/>
          <p:nvPr/>
        </p:nvSpPr>
        <p:spPr>
          <a:xfrm>
            <a:off x="373120" y="4726617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83">
            <a:extLst>
              <a:ext uri="{FF2B5EF4-FFF2-40B4-BE49-F238E27FC236}">
                <a16:creationId xmlns:a16="http://schemas.microsoft.com/office/drawing/2014/main" id="{8A564C18-789B-4A72-A686-1A019383F16F}"/>
              </a:ext>
            </a:extLst>
          </p:cNvPr>
          <p:cNvCxnSpPr>
            <a:stCxn id="42" idx="0"/>
          </p:cNvCxnSpPr>
          <p:nvPr/>
        </p:nvCxnSpPr>
        <p:spPr>
          <a:xfrm flipV="1">
            <a:off x="1250865" y="4283011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85">
            <a:extLst>
              <a:ext uri="{FF2B5EF4-FFF2-40B4-BE49-F238E27FC236}">
                <a16:creationId xmlns:a16="http://schemas.microsoft.com/office/drawing/2014/main" id="{AF27F753-D14A-427B-90AD-CC9F8EBA5907}"/>
              </a:ext>
            </a:extLst>
          </p:cNvPr>
          <p:cNvCxnSpPr>
            <a:stCxn id="42" idx="0"/>
          </p:cNvCxnSpPr>
          <p:nvPr/>
        </p:nvCxnSpPr>
        <p:spPr>
          <a:xfrm flipV="1">
            <a:off x="1250865" y="3664033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92">
            <a:extLst>
              <a:ext uri="{FF2B5EF4-FFF2-40B4-BE49-F238E27FC236}">
                <a16:creationId xmlns:a16="http://schemas.microsoft.com/office/drawing/2014/main" id="{4A34DCE3-A579-4E71-AE1A-4F07B7D448BF}"/>
              </a:ext>
            </a:extLst>
          </p:cNvPr>
          <p:cNvSpPr txBox="1"/>
          <p:nvPr/>
        </p:nvSpPr>
        <p:spPr>
          <a:xfrm>
            <a:off x="853645" y="2951946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94">
            <a:extLst>
              <a:ext uri="{FF2B5EF4-FFF2-40B4-BE49-F238E27FC236}">
                <a16:creationId xmlns:a16="http://schemas.microsoft.com/office/drawing/2014/main" id="{979336E3-CBC9-4FC6-8503-0B6101E93DF8}"/>
              </a:ext>
            </a:extLst>
          </p:cNvPr>
          <p:cNvCxnSpPr/>
          <p:nvPr/>
        </p:nvCxnSpPr>
        <p:spPr>
          <a:xfrm>
            <a:off x="1995632" y="3352853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96">
            <a:extLst>
              <a:ext uri="{FF2B5EF4-FFF2-40B4-BE49-F238E27FC236}">
                <a16:creationId xmlns:a16="http://schemas.microsoft.com/office/drawing/2014/main" id="{CD2C74D7-3F2C-4D60-9460-16A297370413}"/>
              </a:ext>
            </a:extLst>
          </p:cNvPr>
          <p:cNvCxnSpPr>
            <a:cxnSpLocks/>
          </p:cNvCxnSpPr>
          <p:nvPr/>
        </p:nvCxnSpPr>
        <p:spPr>
          <a:xfrm flipV="1">
            <a:off x="2273324" y="3003361"/>
            <a:ext cx="780753" cy="164028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Nhóm 4">
            <a:extLst>
              <a:ext uri="{FF2B5EF4-FFF2-40B4-BE49-F238E27FC236}">
                <a16:creationId xmlns:a16="http://schemas.microsoft.com/office/drawing/2014/main" id="{E161873E-FB98-4FD2-B486-A0E69DDED32E}"/>
              </a:ext>
            </a:extLst>
          </p:cNvPr>
          <p:cNvGrpSpPr/>
          <p:nvPr/>
        </p:nvGrpSpPr>
        <p:grpSpPr>
          <a:xfrm>
            <a:off x="1438563" y="2363067"/>
            <a:ext cx="3430285" cy="3022603"/>
            <a:chOff x="1438563" y="2363067"/>
            <a:chExt cx="3430285" cy="3022603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A1674122-9C5C-41E9-8B68-5DD28B896887}"/>
                </a:ext>
              </a:extLst>
            </p:cNvPr>
            <p:cNvGrpSpPr/>
            <p:nvPr/>
          </p:nvGrpSpPr>
          <p:grpSpPr>
            <a:xfrm>
              <a:off x="1438563" y="2363067"/>
              <a:ext cx="3430285" cy="2675528"/>
              <a:chOff x="5879451" y="2556232"/>
              <a:chExt cx="3430285" cy="2675528"/>
            </a:xfrm>
          </p:grpSpPr>
          <p:cxnSp>
            <p:nvCxnSpPr>
              <p:cNvPr id="33" name="Straight Connector 22">
                <a:extLst>
                  <a:ext uri="{FF2B5EF4-FFF2-40B4-BE49-F238E27FC236}">
                    <a16:creationId xmlns:a16="http://schemas.microsoft.com/office/drawing/2014/main" id="{BF8BB3DA-8133-4A1D-AD27-BE066391E1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9451" y="2902940"/>
                <a:ext cx="1715143" cy="1164410"/>
              </a:xfrm>
              <a:prstGeom prst="line">
                <a:avLst/>
              </a:prstGeom>
              <a:ln w="444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6">
                <a:extLst>
                  <a:ext uri="{FF2B5EF4-FFF2-40B4-BE49-F238E27FC236}">
                    <a16:creationId xmlns:a16="http://schemas.microsoft.com/office/drawing/2014/main" id="{FEC6AB66-1CF5-4A41-8DE8-0BA9FFBB1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4594" y="2902940"/>
                <a:ext cx="1715142" cy="1164410"/>
              </a:xfrm>
              <a:prstGeom prst="line">
                <a:avLst/>
              </a:prstGeom>
              <a:ln w="444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1">
                <a:extLst>
                  <a:ext uri="{FF2B5EF4-FFF2-40B4-BE49-F238E27FC236}">
                    <a16:creationId xmlns:a16="http://schemas.microsoft.com/office/drawing/2014/main" id="{F4B19D3A-C908-421B-A9D2-55D53F46F0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594" y="4067350"/>
                <a:ext cx="1715142" cy="1164410"/>
              </a:xfrm>
              <a:prstGeom prst="line">
                <a:avLst/>
              </a:prstGeom>
              <a:ln w="444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7">
                <a:extLst>
                  <a:ext uri="{FF2B5EF4-FFF2-40B4-BE49-F238E27FC236}">
                    <a16:creationId xmlns:a16="http://schemas.microsoft.com/office/drawing/2014/main" id="{7423D202-2E13-4C2C-9146-C81ACCE44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451" y="4067350"/>
                <a:ext cx="1715143" cy="1164410"/>
              </a:xfrm>
              <a:prstGeom prst="line">
                <a:avLst/>
              </a:prstGeom>
              <a:ln w="444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68">
                <a:extLst>
                  <a:ext uri="{FF2B5EF4-FFF2-40B4-BE49-F238E27FC236}">
                    <a16:creationId xmlns:a16="http://schemas.microsoft.com/office/drawing/2014/main" id="{1E070147-C56F-4A01-BB41-428854E04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451" y="4067350"/>
                <a:ext cx="3430285" cy="0"/>
              </a:xfrm>
              <a:prstGeom prst="line">
                <a:avLst/>
              </a:prstGeom>
              <a:ln w="444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 90">
                <a:extLst>
                  <a:ext uri="{FF2B5EF4-FFF2-40B4-BE49-F238E27FC236}">
                    <a16:creationId xmlns:a16="http://schemas.microsoft.com/office/drawing/2014/main" id="{F84E27C0-2463-48FC-895B-DD588D5E20C0}"/>
                  </a:ext>
                </a:extLst>
              </p:cNvPr>
              <p:cNvSpPr/>
              <p:nvPr/>
            </p:nvSpPr>
            <p:spPr>
              <a:xfrm rot="8794384">
                <a:off x="7344392" y="2556232"/>
                <a:ext cx="697959" cy="610192"/>
              </a:xfrm>
              <a:prstGeom prst="arc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Arc 90">
              <a:extLst>
                <a:ext uri="{FF2B5EF4-FFF2-40B4-BE49-F238E27FC236}">
                  <a16:creationId xmlns:a16="http://schemas.microsoft.com/office/drawing/2014/main" id="{6CE9F691-046F-448F-B51A-6AF091B2EB60}"/>
                </a:ext>
              </a:extLst>
            </p:cNvPr>
            <p:cNvSpPr/>
            <p:nvPr/>
          </p:nvSpPr>
          <p:spPr>
            <a:xfrm rot="19170167">
              <a:off x="2789737" y="4775478"/>
              <a:ext cx="697959" cy="610192"/>
            </a:xfrm>
            <a:prstGeom prst="arc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24">
            <a:extLst>
              <a:ext uri="{FF2B5EF4-FFF2-40B4-BE49-F238E27FC236}">
                <a16:creationId xmlns:a16="http://schemas.microsoft.com/office/drawing/2014/main" id="{E8351F35-48EF-4679-B52F-93817AC7D8D2}"/>
              </a:ext>
            </a:extLst>
          </p:cNvPr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5">
            <a:extLst>
              <a:ext uri="{FF2B5EF4-FFF2-40B4-BE49-F238E27FC236}">
                <a16:creationId xmlns:a16="http://schemas.microsoft.com/office/drawing/2014/main" id="{6298E583-BB89-4CCC-A07E-8DD927FA3433}"/>
              </a:ext>
            </a:extLst>
          </p:cNvPr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8">
            <a:extLst>
              <a:ext uri="{FF2B5EF4-FFF2-40B4-BE49-F238E27FC236}">
                <a16:creationId xmlns:a16="http://schemas.microsoft.com/office/drawing/2014/main" id="{FB796721-FD14-4DBB-A505-69BEF571F943}"/>
              </a:ext>
            </a:extLst>
          </p:cNvPr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9">
            <a:extLst>
              <a:ext uri="{FF2B5EF4-FFF2-40B4-BE49-F238E27FC236}">
                <a16:creationId xmlns:a16="http://schemas.microsoft.com/office/drawing/2014/main" id="{5BD691D1-F5E7-4D6B-A700-70F74935BA5A}"/>
              </a:ext>
            </a:extLst>
          </p:cNvPr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3">
            <a:extLst>
              <a:ext uri="{FF2B5EF4-FFF2-40B4-BE49-F238E27FC236}">
                <a16:creationId xmlns:a16="http://schemas.microsoft.com/office/drawing/2014/main" id="{21354DF1-339A-46D5-AD0E-53F6B105EE98}"/>
              </a:ext>
            </a:extLst>
          </p:cNvPr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>
            <a:extLst>
              <a:ext uri="{FF2B5EF4-FFF2-40B4-BE49-F238E27FC236}">
                <a16:creationId xmlns:a16="http://schemas.microsoft.com/office/drawing/2014/main" id="{A1707F06-1ED3-4476-9C4E-1B296B2CC1CF}"/>
              </a:ext>
            </a:extLst>
          </p:cNvPr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20">
            <a:extLst>
              <a:ext uri="{FF2B5EF4-FFF2-40B4-BE49-F238E27FC236}">
                <a16:creationId xmlns:a16="http://schemas.microsoft.com/office/drawing/2014/main" id="{B2F8BA71-AFF4-4AAB-ABDC-F90689E60129}"/>
              </a:ext>
            </a:extLst>
          </p:cNvPr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8" name="TextBox 34">
            <a:extLst>
              <a:ext uri="{FF2B5EF4-FFF2-40B4-BE49-F238E27FC236}">
                <a16:creationId xmlns:a16="http://schemas.microsoft.com/office/drawing/2014/main" id="{6CE2CEE8-8512-4091-A8D4-1C3B96C6703D}"/>
              </a:ext>
            </a:extLst>
          </p:cNvPr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9" name="TextBox 35">
            <a:extLst>
              <a:ext uri="{FF2B5EF4-FFF2-40B4-BE49-F238E27FC236}">
                <a16:creationId xmlns:a16="http://schemas.microsoft.com/office/drawing/2014/main" id="{8C0D5FBA-EB53-4E58-822B-0400EF8F195A}"/>
              </a:ext>
            </a:extLst>
          </p:cNvPr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240D342D-DC02-4E4D-8114-80F6F5765807}"/>
              </a:ext>
            </a:extLst>
          </p:cNvPr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1" name="TextBox 51">
            <a:extLst>
              <a:ext uri="{FF2B5EF4-FFF2-40B4-BE49-F238E27FC236}">
                <a16:creationId xmlns:a16="http://schemas.microsoft.com/office/drawing/2014/main" id="{54DA6AE0-2118-4AEE-949A-D091B41E0327}"/>
              </a:ext>
            </a:extLst>
          </p:cNvPr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2" name="TextBox 54">
            <a:extLst>
              <a:ext uri="{FF2B5EF4-FFF2-40B4-BE49-F238E27FC236}">
                <a16:creationId xmlns:a16="http://schemas.microsoft.com/office/drawing/2014/main" id="{077AEB31-EA9E-4C92-B901-19647ADF9A8D}"/>
              </a:ext>
            </a:extLst>
          </p:cNvPr>
          <p:cNvSpPr txBox="1">
            <a:spLocks/>
          </p:cNvSpPr>
          <p:nvPr/>
        </p:nvSpPr>
        <p:spPr>
          <a:xfrm>
            <a:off x="6220768" y="4024571"/>
            <a:ext cx="472036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17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55">
            <a:extLst>
              <a:ext uri="{FF2B5EF4-FFF2-40B4-BE49-F238E27FC236}">
                <a16:creationId xmlns:a16="http://schemas.microsoft.com/office/drawing/2014/main" id="{178C0435-726B-4AB8-8085-3B15964CDBB6}"/>
              </a:ext>
            </a:extLst>
          </p:cNvPr>
          <p:cNvSpPr/>
          <p:nvPr/>
        </p:nvSpPr>
        <p:spPr>
          <a:xfrm>
            <a:off x="5914362" y="4075461"/>
            <a:ext cx="367175" cy="361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32CCE5EF-9D62-4933-B72B-E6A5F07898BD}"/>
              </a:ext>
            </a:extLst>
          </p:cNvPr>
          <p:cNvSpPr txBox="1"/>
          <p:nvPr/>
        </p:nvSpPr>
        <p:spPr>
          <a:xfrm>
            <a:off x="7750895" y="4026149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65" name="TextBox 4">
            <a:extLst>
              <a:ext uri="{FF2B5EF4-FFF2-40B4-BE49-F238E27FC236}">
                <a16:creationId xmlns:a16="http://schemas.microsoft.com/office/drawing/2014/main" id="{04783A70-EE36-4305-9747-A4C0760A227A}"/>
              </a:ext>
            </a:extLst>
          </p:cNvPr>
          <p:cNvSpPr txBox="1"/>
          <p:nvPr/>
        </p:nvSpPr>
        <p:spPr>
          <a:xfrm>
            <a:off x="8462095" y="4039960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71D31B1A-7678-402D-B6A0-507EA5F484EC}"/>
              </a:ext>
            </a:extLst>
          </p:cNvPr>
          <p:cNvSpPr txBox="1"/>
          <p:nvPr/>
        </p:nvSpPr>
        <p:spPr>
          <a:xfrm>
            <a:off x="9193615" y="4026149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E6E863E-91CE-4A53-AD4C-2D5524FB2AE7}"/>
              </a:ext>
            </a:extLst>
          </p:cNvPr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7ED63-4C73-481B-9318-09448A5A9603}"/>
              </a:ext>
            </a:extLst>
          </p:cNvPr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9" name="Oval 70">
            <a:extLst>
              <a:ext uri="{FF2B5EF4-FFF2-40B4-BE49-F238E27FC236}">
                <a16:creationId xmlns:a16="http://schemas.microsoft.com/office/drawing/2014/main" id="{5613CC7E-06C1-4227-A578-C3C3F155CF25}"/>
              </a:ext>
            </a:extLst>
          </p:cNvPr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0" name="Oval 73">
            <a:extLst>
              <a:ext uri="{FF2B5EF4-FFF2-40B4-BE49-F238E27FC236}">
                <a16:creationId xmlns:a16="http://schemas.microsoft.com/office/drawing/2014/main" id="{43CB635F-C297-42E2-9DDF-C9C64000B141}"/>
              </a:ext>
            </a:extLst>
          </p:cNvPr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TextBox 110">
            <a:extLst>
              <a:ext uri="{FF2B5EF4-FFF2-40B4-BE49-F238E27FC236}">
                <a16:creationId xmlns:a16="http://schemas.microsoft.com/office/drawing/2014/main" id="{429510DF-3FE3-41BA-A6B7-6270DA7C967F}"/>
              </a:ext>
            </a:extLst>
          </p:cNvPr>
          <p:cNvSpPr txBox="1">
            <a:spLocks/>
          </p:cNvSpPr>
          <p:nvPr/>
        </p:nvSpPr>
        <p:spPr>
          <a:xfrm>
            <a:off x="6113899" y="490236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A, B, C, D</a:t>
            </a:r>
          </a:p>
        </p:txBody>
      </p:sp>
      <p:sp>
        <p:nvSpPr>
          <p:cNvPr id="72" name="TextBox 111">
            <a:extLst>
              <a:ext uri="{FF2B5EF4-FFF2-40B4-BE49-F238E27FC236}">
                <a16:creationId xmlns:a16="http://schemas.microsoft.com/office/drawing/2014/main" id="{D05711CC-B1EC-432E-9C10-2E35C50EDF41}"/>
              </a:ext>
            </a:extLst>
          </p:cNvPr>
          <p:cNvSpPr txBox="1">
            <a:spLocks/>
          </p:cNvSpPr>
          <p:nvPr/>
        </p:nvSpPr>
        <p:spPr>
          <a:xfrm>
            <a:off x="6125522" y="538351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AB, BC, CD, DA</a:t>
            </a:r>
          </a:p>
        </p:txBody>
      </p:sp>
      <p:sp>
        <p:nvSpPr>
          <p:cNvPr id="73" name="TextBox 112">
            <a:extLst>
              <a:ext uri="{FF2B5EF4-FFF2-40B4-BE49-F238E27FC236}">
                <a16:creationId xmlns:a16="http://schemas.microsoft.com/office/drawing/2014/main" id="{BEC58B47-F672-4FB1-9A79-8A9206FE2BF6}"/>
              </a:ext>
            </a:extLst>
          </p:cNvPr>
          <p:cNvSpPr txBox="1">
            <a:spLocks/>
          </p:cNvSpPr>
          <p:nvPr/>
        </p:nvSpPr>
        <p:spPr>
          <a:xfrm>
            <a:off x="6125990" y="58650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AC, BD.</a:t>
            </a:r>
          </a:p>
        </p:txBody>
      </p:sp>
      <p:cxnSp>
        <p:nvCxnSpPr>
          <p:cNvPr id="75" name="Đường nối Thẳng 74">
            <a:extLst>
              <a:ext uri="{FF2B5EF4-FFF2-40B4-BE49-F238E27FC236}">
                <a16:creationId xmlns:a16="http://schemas.microsoft.com/office/drawing/2014/main" id="{B2C1791F-BF38-424E-AE66-9AE2745F4726}"/>
              </a:ext>
            </a:extLst>
          </p:cNvPr>
          <p:cNvCxnSpPr/>
          <p:nvPr/>
        </p:nvCxnSpPr>
        <p:spPr>
          <a:xfrm>
            <a:off x="5274365" y="1946252"/>
            <a:ext cx="0" cy="4548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40" grpId="0"/>
      <p:bldP spid="42" grpId="0"/>
      <p:bldP spid="4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ình chữ nhật 61">
            <a:extLst>
              <a:ext uri="{FF2B5EF4-FFF2-40B4-BE49-F238E27FC236}">
                <a16:creationId xmlns:a16="http://schemas.microsoft.com/office/drawing/2014/main" id="{E56F45A5-5916-4278-B505-A943E3A70F55}"/>
              </a:ext>
            </a:extLst>
          </p:cNvPr>
          <p:cNvSpPr/>
          <p:nvPr/>
        </p:nvSpPr>
        <p:spPr>
          <a:xfrm>
            <a:off x="1009157" y="3392367"/>
            <a:ext cx="5887183" cy="2718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" y="1059143"/>
            <a:ext cx="1299744" cy="1299744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0D2B3E0-4A52-4CC5-AE89-64567D535D1F}"/>
              </a:ext>
            </a:extLst>
          </p:cNvPr>
          <p:cNvSpPr txBox="1"/>
          <p:nvPr/>
        </p:nvSpPr>
        <p:spPr>
          <a:xfrm>
            <a:off x="1278454" y="1525484"/>
            <a:ext cx="6071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Dùng thước và Ê–ke để đo sau đó:</a:t>
            </a:r>
          </a:p>
          <a:p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sánh độ dài các cạnh của hình thoi.</a:t>
            </a:r>
          </a:p>
          <a:p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đường chéo của hình thoi có vuông góc không?</a:t>
            </a:r>
            <a:endParaRPr lang="vi-V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13008A4-A967-4C39-811A-4DC68B098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6567">
            <a:off x="9347428" y="2485563"/>
            <a:ext cx="6273376" cy="89943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929441C-6045-4214-BB1F-81D76A7AF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98" y="3458130"/>
            <a:ext cx="376077" cy="3760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5972D9-6750-4AB8-841C-7DB83E876721}"/>
              </a:ext>
            </a:extLst>
          </p:cNvPr>
          <p:cNvSpPr txBox="1"/>
          <p:nvPr/>
        </p:nvSpPr>
        <p:spPr>
          <a:xfrm>
            <a:off x="1531164" y="3521489"/>
            <a:ext cx="4512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cạnh của hình thoi bằng nhau: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AB = BC = CD = DA.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EF559839-D39C-4B05-9ED0-4F2B16D63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36" y="4454177"/>
            <a:ext cx="376077" cy="376077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6A8BE7F-4478-4BCB-B310-E8DB4357426B}"/>
              </a:ext>
            </a:extLst>
          </p:cNvPr>
          <p:cNvSpPr txBox="1"/>
          <p:nvPr/>
        </p:nvSpPr>
        <p:spPr>
          <a:xfrm>
            <a:off x="1434966" y="4481608"/>
            <a:ext cx="5280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của hình thoi vuông góc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với nhau.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Hình ảnh 59">
            <a:extLst>
              <a:ext uri="{FF2B5EF4-FFF2-40B4-BE49-F238E27FC236}">
                <a16:creationId xmlns:a16="http://schemas.microsoft.com/office/drawing/2014/main" id="{132A30A8-5D3A-4042-B49A-1ABF8F27E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8" y="5395548"/>
            <a:ext cx="376077" cy="376077"/>
          </a:xfrm>
          <a:prstGeom prst="rect">
            <a:avLst/>
          </a:prstGeom>
        </p:spPr>
      </p:pic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BD8B5C3B-F880-4B3E-BA67-809F8F38BBE0}"/>
              </a:ext>
            </a:extLst>
          </p:cNvPr>
          <p:cNvSpPr txBox="1"/>
          <p:nvPr/>
        </p:nvSpPr>
        <p:spPr>
          <a:xfrm>
            <a:off x="1488249" y="5424602"/>
            <a:ext cx="544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song song với nhau.</a:t>
            </a: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468951F7-B896-414B-9DD6-24D9877CD8A0}"/>
              </a:ext>
            </a:extLst>
          </p:cNvPr>
          <p:cNvGrpSpPr/>
          <p:nvPr/>
        </p:nvGrpSpPr>
        <p:grpSpPr>
          <a:xfrm>
            <a:off x="265345" y="571877"/>
            <a:ext cx="3288297" cy="728869"/>
            <a:chOff x="19685" y="504925"/>
            <a:chExt cx="3288297" cy="728869"/>
          </a:xfrm>
        </p:grpSpPr>
        <p:sp>
          <p:nvSpPr>
            <p:cNvPr id="40" name="Round Same Side Corner Rectangle 3">
              <a:extLst>
                <a:ext uri="{FF2B5EF4-FFF2-40B4-BE49-F238E27FC236}">
                  <a16:creationId xmlns:a16="http://schemas.microsoft.com/office/drawing/2014/main" id="{5114B0C0-7315-4079-8B4A-2E99AF87FA83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" name="Hộp Văn bản 40">
              <a:extLst>
                <a:ext uri="{FF2B5EF4-FFF2-40B4-BE49-F238E27FC236}">
                  <a16:creationId xmlns:a16="http://schemas.microsoft.com/office/drawing/2014/main" id="{1089C73C-DD27-475C-BB3C-F57A86B8BFF5}"/>
                </a:ext>
              </a:extLst>
            </p:cNvPr>
            <p:cNvSpPr txBox="1"/>
            <p:nvPr/>
          </p:nvSpPr>
          <p:spPr>
            <a:xfrm>
              <a:off x="127460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Hình Thoi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402B92CE-F682-4880-86D5-6A12C9F22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471" y="1577975"/>
            <a:ext cx="4444572" cy="2939125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1569852-FF17-4D1B-84D0-23DC08F61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178">
            <a:off x="7112362" y="4565371"/>
            <a:ext cx="6273376" cy="899430"/>
          </a:xfrm>
          <a:prstGeom prst="rect">
            <a:avLst/>
          </a:prstGeom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68ECC2A6-6D8E-42A0-947D-D4D0BAD0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4883">
            <a:off x="7544669" y="1463265"/>
            <a:ext cx="6273376" cy="899430"/>
          </a:xfrm>
          <a:prstGeom prst="rect">
            <a:avLst/>
          </a:prstGeom>
        </p:spPr>
      </p:pic>
      <p:pic>
        <p:nvPicPr>
          <p:cNvPr id="44" name="Hình ảnh 43">
            <a:extLst>
              <a:ext uri="{FF2B5EF4-FFF2-40B4-BE49-F238E27FC236}">
                <a16:creationId xmlns:a16="http://schemas.microsoft.com/office/drawing/2014/main" id="{11B6CCB7-AE61-46D2-9B99-0EB205D8E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178">
            <a:off x="8911206" y="3524830"/>
            <a:ext cx="6273376" cy="899430"/>
          </a:xfrm>
          <a:prstGeom prst="rect">
            <a:avLst/>
          </a:prstGeom>
        </p:spPr>
      </p:pic>
      <p:pic>
        <p:nvPicPr>
          <p:cNvPr id="45" name="Hình ảnh 44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7B1D8341-74D5-4B03-949B-F3739680A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11" y="1172848"/>
            <a:ext cx="3067570" cy="20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9" grpId="0"/>
      <p:bldP spid="5" grpId="0"/>
      <p:bldP spid="38" grpId="0"/>
      <p:bldP spid="6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716</Words>
  <Application>Microsoft Office PowerPoint</Application>
  <PresentationFormat>Màn hình rộng</PresentationFormat>
  <Paragraphs>134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Trịnh Thanh Tuấn</dc:creator>
  <cp:lastModifiedBy>Trịnh Thanh Tuấn</cp:lastModifiedBy>
  <cp:revision>27</cp:revision>
  <dcterms:created xsi:type="dcterms:W3CDTF">2021-08-25T15:05:54Z</dcterms:created>
  <dcterms:modified xsi:type="dcterms:W3CDTF">2021-08-27T03:51:11Z</dcterms:modified>
</cp:coreProperties>
</file>